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notesMaster" Target="notesMasters/notesMaster1.xml" /><Relationship Id="rId34" Type="http://schemas.openxmlformats.org/officeDocument/2006/relationships/viewProps" Target="viewProps.xml" /><Relationship Id="rId33" Type="http://schemas.openxmlformats.org/officeDocument/2006/relationships/presProps" Target="presProps.xml" /><Relationship Id="rId1" Type="http://schemas.openxmlformats.org/officeDocument/2006/relationships/slideMaster" Target="slideMasters/slideMaster1.xml" /><Relationship Id="rId36" Type="http://schemas.openxmlformats.org/officeDocument/2006/relationships/tableStyles" Target="tableStyles.xml"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middle panel shows how omics layers contain within-layer relationships (nodes/edges within planes) and cross-layer relationships (dashed lines between planes). Sample-focused integration (bottom right: Classification) clusters samples based on multi-omics similarity, grouping patients into subtypes. Feature-focused integration (top right: Network) connects molecular features across layers to infer mechanisms, shown as networks with latent factors coordinating multiple molecules.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 Integration</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Foundations for Understanding Multi-Omics Research</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Defining Cellular States and Subtypes</a:t>
            </a:r>
          </a:p>
        </p:txBody>
      </p:sp>
      <p:pic>
        <p:nvPicPr>
          <p:cNvPr descr="figures/pam50-breast-subtypes.png" id="0" name="Picture 1"/>
          <p:cNvPicPr>
            <a:picLocks noGrp="1" noChangeAspect="1"/>
          </p:cNvPicPr>
          <p:nvPr/>
        </p:nvPicPr>
        <p:blipFill>
          <a:blip r:embed="rId2"/>
          <a:stretch>
            <a:fillRect/>
          </a:stretch>
        </p:blipFill>
        <p:spPr bwMode="auto">
          <a:xfrm>
            <a:off x="3416300" y="1193800"/>
            <a:ext cx="2298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PAM50 breast cancer subtypes based on gene expression</a:t>
            </a:r>
          </a:p>
        </p:txBody>
      </p:sp>
      <p:sp>
        <p:nvSpPr>
          <p:cNvPr id="3" name="Content Placeholder 2"/>
          <p:cNvSpPr>
            <a:spLocks noGrp="1"/>
          </p:cNvSpPr>
          <p:nvPr>
            <p:ph idx="1"/>
          </p:nvPr>
        </p:nvSpPr>
        <p:spPr/>
        <p:txBody>
          <a:bodyPr/>
          <a:lstStyle/>
          <a:p>
            <a:pPr lvl="0" indent="0" marL="0">
              <a:buNone/>
            </a:pPr>
            <a:r>
              <a:rPr b="1"/>
              <a:t>Key insight:</a:t>
            </a:r>
            <a:r>
              <a:rPr/>
              <a:t> Expression-based classification (PAM50) identifies breast cancer subtypes with distinct biology and clinical behavior, independent of receptor status alone.</a:t>
            </a:r>
          </a:p>
          <a:p>
            <a:pPr lvl="0" indent="0" marL="0">
              <a:buNone/>
            </a:pPr>
            <a:r>
              <a:rPr b="1"/>
              <a:t>What transcriptomics tells us:</a:t>
            </a:r>
            <a:r>
              <a:rPr/>
              <a:t> - Active signaling pathways and regulatory programs - Cell states, heterogeneity, and tumor microenvironment composition - Molecular subtypes with therapeutic relevance</a:t>
            </a:r>
          </a:p>
          <a:p>
            <a:pPr lvl="0" indent="0" marL="0">
              <a:buNone/>
            </a:pPr>
            <a:r>
              <a:rPr b="1"/>
              <a:t>Limitation:</a:t>
            </a:r>
            <a:r>
              <a:rPr/>
              <a:t> RNA abundance ≠ protein abundance ≠ activity. Post-transcriptional regulation and protein stability decouple mRNA from functional output.</a:t>
            </a:r>
          </a:p>
          <a:p>
            <a:pPr lvl="0" indent="0" marL="0">
              <a:buNone/>
            </a:pPr>
            <a:r>
              <a:rPr b="1"/>
              <a:t>Takeaway:</a:t>
            </a:r>
            <a:r>
              <a:rPr/>
              <a:t> Transcriptomics captures gene expression programs but requires integration with proteomics to understand functional consequences.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Proteomics: The Functional Machinery</a:t>
            </a:r>
          </a:p>
        </p:txBody>
      </p:sp>
      <p:sp>
        <p:nvSpPr>
          <p:cNvPr id="4" name="Text Placeholder 3"/>
          <p:cNvSpPr>
            <a:spLocks noGrp="1"/>
          </p:cNvSpPr>
          <p:nvPr>
            <p:ph idx="2" sz="half" type="body"/>
          </p:nvPr>
        </p:nvSpPr>
        <p:spPr/>
        <p:txBody>
          <a:bodyPr/>
          <a:lstStyle/>
          <a:p>
            <a:pPr lvl="0" indent="0" marL="0">
              <a:buNone/>
            </a:pPr>
            <a:r>
              <a:rPr b="1"/>
              <a:t>What it measures:</a:t>
            </a:r>
            <a:r>
              <a:rPr/>
              <a:t> Protein abundance, post-translational modifications, and interactions—the direct effectors of cellular function</a:t>
            </a:r>
          </a:p>
          <a:p>
            <a:pPr lvl="0" indent="0" marL="0">
              <a:buNone/>
            </a:pPr>
            <a:r>
              <a:rPr b="1"/>
              <a:t>Common technologies:</a:t>
            </a:r>
            <a:r>
              <a:rPr/>
              <a:t> - Mass spectrometry–based proteomics (discovery, targeted) - Antibody-based platforms (RPPA, CyTOF)</a:t>
            </a:r>
          </a:p>
        </p:txBody>
      </p:sp>
      <p:pic>
        <p:nvPicPr>
          <p:cNvPr descr="figures/proteomics-platforms.png" id="0" name="Picture 1"/>
          <p:cNvPicPr>
            <a:picLocks noGrp="1" noChangeAspect="1"/>
          </p:cNvPicPr>
          <p:nvPr/>
        </p:nvPicPr>
        <p:blipFill>
          <a:blip r:embed="rId2"/>
          <a:stretch>
            <a:fillRect/>
          </a:stretch>
        </p:blipFill>
        <p:spPr bwMode="auto">
          <a:xfrm>
            <a:off x="4305300" y="203200"/>
            <a:ext cx="3644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Proteomics workflow and technology platforms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From Measurement to Clinical Action</a:t>
            </a:r>
          </a:p>
        </p:txBody>
      </p:sp>
      <p:pic>
        <p:nvPicPr>
          <p:cNvPr descr="figures/cptac-her2-multilayer.png" id="0" name="Picture 1"/>
          <p:cNvPicPr>
            <a:picLocks noGrp="1" noChangeAspect="1"/>
          </p:cNvPicPr>
          <p:nvPr/>
        </p:nvPicPr>
        <p:blipFill>
          <a:blip r:embed="rId2"/>
          <a:stretch>
            <a:fillRect/>
          </a:stretch>
        </p:blipFill>
        <p:spPr bwMode="auto">
          <a:xfrm>
            <a:off x="2844800" y="1193800"/>
            <a:ext cx="3467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HER2 assessment across genomic, transcriptomic, and proteomic layers</a:t>
            </a:r>
          </a:p>
        </p:txBody>
      </p:sp>
      <p:sp>
        <p:nvSpPr>
          <p:cNvPr id="3" name="Content Placeholder 2"/>
          <p:cNvSpPr>
            <a:spLocks noGrp="1"/>
          </p:cNvSpPr>
          <p:nvPr>
            <p:ph idx="1"/>
          </p:nvPr>
        </p:nvSpPr>
        <p:spPr/>
        <p:txBody>
          <a:bodyPr/>
          <a:lstStyle/>
          <a:p>
            <a:pPr lvl="0" indent="0" marL="0">
              <a:buNone/>
            </a:pPr>
            <a:r>
              <a:rPr b="1"/>
              <a:t>Key insight:</a:t>
            </a:r>
            <a:r>
              <a:rPr/>
              <a:t> HER2 classification varies dramatically by layer. RNA-protein correlation is only 0.53. Samples classified as HER2-positive by protein may be negative by RNA or copy number.</a:t>
            </a:r>
          </a:p>
          <a:p>
            <a:pPr lvl="0" indent="0" marL="0">
              <a:buNone/>
            </a:pPr>
            <a:r>
              <a:rPr b="1"/>
              <a:t>What proteomics tells us:</a:t>
            </a:r>
            <a:r>
              <a:rPr/>
              <a:t> - Functional protein levels for therapy decisions (e.g., anti-HER2 treatment) - Post-transcriptional regulation and protein stability effects - Discordance between genomic/transcriptomic potential and protein reality</a:t>
            </a:r>
          </a:p>
          <a:p>
            <a:pPr lvl="0" indent="0" marL="0">
              <a:buNone/>
            </a:pPr>
            <a:r>
              <a:rPr b="1"/>
              <a:t>Takeaway:</a:t>
            </a:r>
            <a:r>
              <a:rPr/>
              <a:t> For many clinical decisions, protein measurement is essential. Discordance across layers motivates multi-omics integration to capture the full regulatory cascade from DNA → RNA → protein.</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Metabolomics: Biochemical Activity and Regulation</a:t>
            </a:r>
          </a:p>
        </p:txBody>
      </p:sp>
      <p:sp>
        <p:nvSpPr>
          <p:cNvPr id="4" name="Text Placeholder 3"/>
          <p:cNvSpPr>
            <a:spLocks noGrp="1"/>
          </p:cNvSpPr>
          <p:nvPr>
            <p:ph idx="2" sz="half" type="body"/>
          </p:nvPr>
        </p:nvSpPr>
        <p:spPr/>
        <p:txBody>
          <a:bodyPr/>
          <a:lstStyle/>
          <a:p>
            <a:pPr lvl="0" indent="0" marL="0">
              <a:buNone/>
            </a:pPr>
            <a:r>
              <a:rPr b="1"/>
              <a:t>What it measures:</a:t>
            </a:r>
            <a:r>
              <a:rPr/>
              <a:t> Small molecules reflecting metabolic flux, enzymatic activity, and microenvironmental conditions</a:t>
            </a:r>
          </a:p>
          <a:p>
            <a:pPr lvl="0" indent="0" marL="0">
              <a:buNone/>
            </a:pPr>
            <a:r>
              <a:rPr b="1"/>
              <a:t>Common technologies:</a:t>
            </a:r>
            <a:r>
              <a:rPr/>
              <a:t> - Liquid/gas chromatography coupled with mass spectrometry (LC-MS, GC-MS) - Targeted vs untargeted metabolomics - Nuclear magnetic resonance (NMR) spectroscopy</a:t>
            </a:r>
          </a:p>
        </p:txBody>
      </p:sp>
      <p:pic>
        <p:nvPicPr>
          <p:cNvPr descr="figures/metabolomics-workflow.pn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Metabolomics experimental workflow</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Connecting Metabolism to Regulation</a:t>
            </a:r>
          </a:p>
        </p:txBody>
      </p:sp>
      <p:pic>
        <p:nvPicPr>
          <p:cNvPr descr="figures/metabolites-in-multiomes.png" id="0" name="Picture 1"/>
          <p:cNvPicPr>
            <a:picLocks noGrp="1" noChangeAspect="1"/>
          </p:cNvPicPr>
          <p:nvPr/>
        </p:nvPicPr>
        <p:blipFill>
          <a:blip r:embed="rId2"/>
          <a:stretch>
            <a:fillRect/>
          </a:stretch>
        </p:blipFill>
        <p:spPr bwMode="auto">
          <a:xfrm>
            <a:off x="2806700" y="1193800"/>
            <a:ext cx="354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Metabolites as regulatory molecules connecting omics layers</a:t>
            </a:r>
          </a:p>
        </p:txBody>
      </p:sp>
      <p:sp>
        <p:nvSpPr>
          <p:cNvPr id="3" name="Content Placeholder 2"/>
          <p:cNvSpPr>
            <a:spLocks noGrp="1"/>
          </p:cNvSpPr>
          <p:nvPr>
            <p:ph idx="1"/>
          </p:nvPr>
        </p:nvSpPr>
        <p:spPr/>
        <p:txBody>
          <a:bodyPr/>
          <a:lstStyle/>
          <a:p>
            <a:pPr lvl="0" indent="0" marL="0">
              <a:buNone/>
            </a:pPr>
            <a:r>
              <a:rPr b="1"/>
              <a:t>Key insight:</a:t>
            </a:r>
            <a:r>
              <a:rPr/>
              <a:t> Metabolites are not just endpoints—they are regulatory signals. S-adenosylmethionine (SAM) drives DNA and histone methylation; acetyl-CoA enables histone acetylation; lactate modifies protein function.</a:t>
            </a:r>
          </a:p>
          <a:p>
            <a:pPr lvl="0" indent="0" marL="0">
              <a:buNone/>
            </a:pPr>
            <a:r>
              <a:rPr b="1"/>
              <a:t>What metabolomics tells us:</a:t>
            </a:r>
            <a:r>
              <a:rPr/>
              <a:t> - How metabolic state regulates gene expression through epigenetic modifications - Phenotype-proximal biology (closer to observable disease than genomics) - Metabolic reprogramming in cancer and immune cells</a:t>
            </a:r>
          </a:p>
          <a:p>
            <a:pPr lvl="0" indent="0" marL="0">
              <a:buNone/>
            </a:pPr>
            <a:r>
              <a:rPr b="1"/>
              <a:t>Takeaway:</a:t>
            </a:r>
            <a:r>
              <a:rPr/>
              <a:t> Metabolomics reveals bidirectional regulation: metabolism shapes epigenetics and protein function, creating feedback loops across omics layers. This motivates integrative analysis to capture systems-level regulation.</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Paradigms for Multi-Omics Studies</a:t>
            </a:r>
          </a:p>
        </p:txBody>
      </p:sp>
      <p:pic>
        <p:nvPicPr>
          <p:cNvPr descr="figures/multiomics-paradigms.png" id="0" name="Picture 1"/>
          <p:cNvPicPr>
            <a:picLocks noGrp="1" noChangeAspect="1"/>
          </p:cNvPicPr>
          <p:nvPr/>
        </p:nvPicPr>
        <p:blipFill>
          <a:blip r:embed="rId2"/>
          <a:stretch>
            <a:fillRect/>
          </a:stretch>
        </p:blipFill>
        <p:spPr bwMode="auto">
          <a:xfrm>
            <a:off x="2374900" y="1193800"/>
            <a:ext cx="4394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Schematic showing parallel vs joint profiling multi-omics</a:t>
            </a:r>
          </a:p>
        </p:txBody>
      </p:sp>
      <p:sp>
        <p:nvSpPr>
          <p:cNvPr id="3" name="Content Placeholder 2"/>
          <p:cNvSpPr>
            <a:spLocks noGrp="1"/>
          </p:cNvSpPr>
          <p:nvPr>
            <p:ph idx="1"/>
          </p:nvPr>
        </p:nvSpPr>
        <p:spPr/>
        <p:txBody>
          <a:bodyPr/>
          <a:lstStyle/>
          <a:p>
            <a:pPr lvl="0" indent="0" marL="0">
              <a:buNone/>
            </a:pPr>
            <a:r>
              <a:rPr b="1"/>
              <a:t>Parallel Multi-Omics (Matched Samples):</a:t>
            </a:r>
            <a:r>
              <a:rPr/>
              <a:t> - Multiple omics measured on the same samples (e.g., tumor aliquots) - Enables direct layer-to-layer correlation and integration - Examples: TCGA, CPTAC</a:t>
            </a:r>
          </a:p>
          <a:p>
            <a:pPr lvl="0" indent="0" marL="0">
              <a:buNone/>
            </a:pPr>
            <a:r>
              <a:rPr b="1"/>
              <a:t>Joint Profiling Multi-Omics:</a:t>
            </a:r>
            <a:r>
              <a:rPr/>
              <a:t> - Multiple omics measured from the same cells or spatial locations - Requires specialized single-cell or spatial technologies - Examples: CITE-seq (scRNA + protein), 10X Multiome (scATAC + scRNA), spatial metabolomics + transcriptomics</a:t>
            </a:r>
          </a:p>
          <a:p>
            <a:pPr lvl="0" indent="0" marL="0">
              <a:buNone/>
            </a:pPr>
            <a:r>
              <a:rPr b="1"/>
              <a:t>Why this distinction matters:</a:t>
            </a:r>
            <a:r>
              <a:rPr/>
              <a:t> Different technologies enable different biological questions and require different integration approaches.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Integrating Matched Tumor Profiles</a:t>
            </a:r>
          </a:p>
        </p:txBody>
      </p:sp>
      <p:pic>
        <p:nvPicPr>
          <p:cNvPr descr="figures/parallel-study-example-tcga.png" id="0" name="Picture 1"/>
          <p:cNvPicPr>
            <a:picLocks noGrp="1" noChangeAspect="1"/>
          </p:cNvPicPr>
          <p:nvPr/>
        </p:nvPicPr>
        <p:blipFill>
          <a:blip r:embed="rId2"/>
          <a:stretch>
            <a:fillRect/>
          </a:stretch>
        </p:blipFill>
        <p:spPr bwMode="auto">
          <a:xfrm>
            <a:off x="2552700" y="1193800"/>
            <a:ext cx="4051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TCGA-based study integrating genomics, transcriptomics, and outcomes</a:t>
            </a:r>
          </a:p>
        </p:txBody>
      </p:sp>
      <p:sp>
        <p:nvSpPr>
          <p:cNvPr id="3" name="Content Placeholder 2"/>
          <p:cNvSpPr>
            <a:spLocks noGrp="1"/>
          </p:cNvSpPr>
          <p:nvPr>
            <p:ph idx="1"/>
          </p:nvPr>
        </p:nvSpPr>
        <p:spPr/>
        <p:txBody>
          <a:bodyPr/>
          <a:lstStyle/>
          <a:p>
            <a:pPr lvl="0" indent="0" marL="0">
              <a:buNone/>
            </a:pPr>
            <a:r>
              <a:rPr b="1"/>
              <a:t>Study design:</a:t>
            </a:r>
            <a:r>
              <a:rPr/>
              <a:t> Multi-platform profiling of the same tumor samples (WES, RNA-seq, methylation, proteomics) to link molecular alterations to clinical outcomes.</a:t>
            </a:r>
          </a:p>
          <a:p>
            <a:pPr lvl="0" indent="0" marL="0">
              <a:buNone/>
            </a:pPr>
            <a:r>
              <a:rPr b="1"/>
              <a:t>Key findings:</a:t>
            </a:r>
            <a:r>
              <a:rPr/>
              <a:t> - Mutation-expression relationships reveal functional consequences of genomic alterations - Multi-omics subtypes better predict treatment response than single-layer classification - Integration identifies which genomic drivers are transcriptionally/proteomically active</a:t>
            </a:r>
          </a:p>
          <a:p>
            <a:pPr lvl="0" indent="0" marL="0">
              <a:buNone/>
            </a:pPr>
            <a:r>
              <a:rPr b="1"/>
              <a:t>Takeaway:</a:t>
            </a:r>
            <a:r>
              <a:rPr/>
              <a:t> Parallel multi-omics on matched samples enables direct integration across layers, revealing which molecular alterations drive phenotype and which are passenger events.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Technologies: Single-Cell Multi-Omics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5168900"/>
                <a:gridCol w="3060700"/>
              </a:tblGrid>
              <a:tr h="0">
                <a:tc>
                  <a:txBody>
                    <a:bodyPr/>
                    <a:lstStyle/>
                    <a:p>
                      <a:pPr lvl="0" indent="0" marL="0">
                        <a:buNone/>
                      </a:pPr>
                      <a:r>
                        <a:rPr b="1"/>
                        <a:t>Omics Combination</a:t>
                      </a:r>
                    </a:p>
                  </a:txBody>
                  <a:tcPr/>
                </a:tc>
                <a:tc>
                  <a:txBody>
                    <a:bodyPr/>
                    <a:lstStyle/>
                    <a:p>
                      <a:pPr lvl="0" indent="0" marL="0">
                        <a:buNone/>
                      </a:pPr>
                      <a:r>
                        <a:rPr b="1"/>
                        <a:t>Example Technologies</a:t>
                      </a:r>
                    </a:p>
                  </a:txBody>
                  <a:tcPr/>
                </a:tc>
              </a:tr>
              <a:tr h="0">
                <a:tc>
                  <a:txBody>
                    <a:bodyPr/>
                    <a:lstStyle/>
                    <a:p>
                      <a:pPr lvl="0" indent="0" marL="0">
                        <a:buNone/>
                      </a:pPr>
                      <a:r>
                        <a:rPr/>
                        <a:t>Genome + Transcriptome</a:t>
                      </a:r>
                    </a:p>
                  </a:txBody>
                </a:tc>
                <a:tc>
                  <a:txBody>
                    <a:bodyPr/>
                    <a:lstStyle/>
                    <a:p>
                      <a:pPr lvl="0" indent="0" marL="0">
                        <a:buNone/>
                      </a:pPr>
                      <a:r>
                        <a:rPr/>
                        <a:t>G&amp;T-seq, SCTG, DR-seq, TARGET-seq, sci-L3-RNA/DNA, scONE-seq</a:t>
                      </a:r>
                    </a:p>
                  </a:txBody>
                </a:tc>
              </a:tr>
              <a:tr h="0">
                <a:tc>
                  <a:txBody>
                    <a:bodyPr/>
                    <a:lstStyle/>
                    <a:p>
                      <a:pPr lvl="0" indent="0" marL="0">
                        <a:buNone/>
                      </a:pPr>
                      <a:r>
                        <a:rPr/>
                        <a:t>Epigenome + Transcriptome</a:t>
                      </a:r>
                    </a:p>
                  </a:txBody>
                </a:tc>
                <a:tc>
                  <a:txBody>
                    <a:bodyPr/>
                    <a:lstStyle/>
                    <a:p>
                      <a:pPr lvl="0" indent="0" marL="0">
                        <a:buNone/>
                      </a:pPr>
                      <a:r>
                        <a:rPr/>
                        <a:t>scCAT-seq, sci-CAR, SNARE-seq, SHARE-seq, ASTAR-seq, Paired-Tag</a:t>
                      </a:r>
                    </a:p>
                  </a:txBody>
                </a:tc>
              </a:tr>
              <a:tr h="0">
                <a:tc>
                  <a:txBody>
                    <a:bodyPr/>
                    <a:lstStyle/>
                    <a:p>
                      <a:pPr lvl="0" indent="0" marL="0">
                        <a:buNone/>
                      </a:pPr>
                      <a:r>
                        <a:rPr/>
                        <a:t>Transcriptome + Protein</a:t>
                      </a:r>
                    </a:p>
                  </a:txBody>
                </a:tc>
                <a:tc>
                  <a:txBody>
                    <a:bodyPr/>
                    <a:lstStyle/>
                    <a:p>
                      <a:pPr lvl="0" indent="0" marL="0">
                        <a:buNone/>
                      </a:pPr>
                      <a:r>
                        <a:rPr/>
                        <a:t>REAP-seq, CITE-seq, ASAP-seq</a:t>
                      </a:r>
                    </a:p>
                  </a:txBody>
                </a:tc>
              </a:tr>
              <a:tr h="0">
                <a:tc>
                  <a:txBody>
                    <a:bodyPr/>
                    <a:lstStyle/>
                    <a:p>
                      <a:pPr lvl="0" indent="0" marL="0">
                        <a:buNone/>
                      </a:pPr>
                      <a:r>
                        <a:rPr/>
                        <a:t>Transcriptome + CRISPR Perturbations</a:t>
                      </a:r>
                    </a:p>
                  </a:txBody>
                </a:tc>
                <a:tc>
                  <a:txBody>
                    <a:bodyPr/>
                    <a:lstStyle/>
                    <a:p>
                      <a:pPr lvl="0" indent="0" marL="0">
                        <a:buNone/>
                      </a:pPr>
                      <a:r>
                        <a:rPr/>
                        <a:t>Perturb-seq, CROP-seq</a:t>
                      </a:r>
                    </a:p>
                  </a:txBody>
                </a:tc>
              </a:tr>
              <a:tr h="0">
                <a:tc>
                  <a:txBody>
                    <a:bodyPr/>
                    <a:lstStyle/>
                    <a:p>
                      <a:pPr lvl="0" indent="0" marL="0">
                        <a:buNone/>
                      </a:pPr>
                      <a:r>
                        <a:rPr/>
                        <a:t>Epigenome + Protein</a:t>
                      </a:r>
                    </a:p>
                  </a:txBody>
                </a:tc>
                <a:tc>
                  <a:txBody>
                    <a:bodyPr/>
                    <a:lstStyle/>
                    <a:p>
                      <a:pPr lvl="0" indent="0" marL="0">
                        <a:buNone/>
                      </a:pPr>
                      <a:r>
                        <a:rPr/>
                        <a:t>ICICLE-seq, ASAP-seq, PHAGE-ATAC</a:t>
                      </a:r>
                    </a:p>
                  </a:txBody>
                </a:tc>
              </a:tr>
              <a:tr h="0">
                <a:tc>
                  <a:txBody>
                    <a:bodyPr/>
                    <a:lstStyle/>
                    <a:p>
                      <a:pPr lvl="0" indent="0" marL="0">
                        <a:buNone/>
                      </a:pPr>
                      <a:r>
                        <a:rPr/>
                        <a:t>Triple Modality</a:t>
                      </a:r>
                    </a:p>
                  </a:txBody>
                </a:tc>
                <a:tc>
                  <a:txBody>
                    <a:bodyPr/>
                    <a:lstStyle/>
                    <a:p>
                      <a:pPr lvl="0" indent="0" marL="0">
                        <a:buNone/>
                      </a:pPr>
                      <a:r>
                        <a:rPr/>
                        <a:t>TEA-seq, DOGMA-seq (RNA + protein + chromatin)</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Advantage:</a:t>
            </a:r>
            <a:r>
              <a:rPr/>
              <a:t> Eliminates batch effects and sample heterogeneity—all measurements from the same cells.</a:t>
            </a:r>
          </a:p>
          <a:p>
            <a:pPr lvl="0" indent="0" marL="0">
              <a:buNone/>
            </a:pPr>
            <a:r>
              <a:rPr b="1"/>
              <a:t>Emerging:</a:t>
            </a:r>
            <a:r>
              <a:rPr/>
              <a:t> Spatial multi-omics maintains tissue architecture.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Spatial Multi-Omics of Breast Cancer</a:t>
            </a:r>
          </a:p>
        </p:txBody>
      </p:sp>
      <p:pic>
        <p:nvPicPr>
          <p:cNvPr descr="figures/multimodal-study-example.jpg" id="0" name="Picture 1"/>
          <p:cNvPicPr>
            <a:picLocks noGrp="1" noChangeAspect="1"/>
          </p:cNvPicPr>
          <p:nvPr/>
        </p:nvPicPr>
        <p:blipFill>
          <a:blip r:embed="rId2"/>
          <a:stretch>
            <a:fillRect/>
          </a:stretch>
        </p:blipFill>
        <p:spPr bwMode="auto">
          <a:xfrm>
            <a:off x="1981200" y="1193800"/>
            <a:ext cx="5168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Spatial multiomics reveals tumor microenvironment organization</a:t>
            </a:r>
          </a:p>
        </p:txBody>
      </p:sp>
      <p:sp>
        <p:nvSpPr>
          <p:cNvPr id="3" name="Content Placeholder 2"/>
          <p:cNvSpPr>
            <a:spLocks noGrp="1"/>
          </p:cNvSpPr>
          <p:nvPr>
            <p:ph idx="1"/>
          </p:nvPr>
        </p:nvSpPr>
        <p:spPr/>
        <p:txBody>
          <a:bodyPr/>
          <a:lstStyle/>
          <a:p>
            <a:pPr lvl="0" indent="0" marL="0">
              <a:buNone/>
            </a:pPr>
            <a:r>
              <a:rPr b="1"/>
              <a:t>Study design:</a:t>
            </a:r>
            <a:r>
              <a:rPr/>
              <a:t> Spatial transcriptomics, proteomics, metabolomics, and epigenomics integrated with tissue architecture to map the breast tumor microenvironment.</a:t>
            </a:r>
          </a:p>
          <a:p>
            <a:pPr lvl="0" indent="0" marL="0">
              <a:buNone/>
            </a:pPr>
            <a:r>
              <a:rPr b="1"/>
              <a:t>Key findings:</a:t>
            </a:r>
            <a:r>
              <a:rPr/>
              <a:t> - Spatially organized immune and stromal niches influence tumor evolution - Metabolic gradients within tumors drive spatially distinct transcriptional programs - Integration of modalities reveals cell-cell communication networks</a:t>
            </a:r>
          </a:p>
          <a:p>
            <a:pPr lvl="0" indent="0" marL="0">
              <a:buNone/>
            </a:pPr>
            <a:r>
              <a:rPr b="1"/>
              <a:t>Takeaway:</a:t>
            </a:r>
            <a:r>
              <a:rPr/>
              <a:t> Joint spatial profiling reveals how molecular layers interact within tissue architecture—biology that parallel bulk approaches cannot capture. Clinical promise includes predicting therapy response based on spatial organization.</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 to the Multi-Omics Integration Series</a:t>
            </a:r>
          </a:p>
        </p:txBody>
      </p:sp>
      <p:sp>
        <p:nvSpPr>
          <p:cNvPr id="3" name="Content Placeholder 2"/>
          <p:cNvSpPr>
            <a:spLocks noGrp="1"/>
          </p:cNvSpPr>
          <p:nvPr>
            <p:ph idx="1"/>
          </p:nvPr>
        </p:nvSpPr>
        <p:spPr/>
        <p:txBody>
          <a:bodyPr/>
          <a:lstStyle/>
          <a:p>
            <a:pPr lvl="0" indent="0" marL="0">
              <a:buNone/>
            </a:pPr>
            <a:r>
              <a:rPr/>
              <a:t>In this foundational session, we will establish:</a:t>
            </a:r>
          </a:p>
          <a:p>
            <a:pPr lvl="0"/>
            <a:r>
              <a:rPr/>
              <a:t>Core concepts: What each omics layer measures and why it matters</a:t>
            </a:r>
          </a:p>
          <a:p>
            <a:pPr lvl="0"/>
            <a:r>
              <a:rPr/>
              <a:t>Study design frameworks: Parallel vs joint profiling approaches</a:t>
            </a:r>
            <a:br/>
          </a:p>
          <a:p>
            <a:pPr lvl="0"/>
            <a:r>
              <a:rPr/>
              <a:t>Analytical paradigms: Sample-focused vs feature-focused integration</a:t>
            </a:r>
          </a:p>
          <a:p>
            <a:pPr lvl="0"/>
            <a:r>
              <a:rPr/>
              <a:t>Key challenges that will frame upcoming speaker presentations</a:t>
            </a:r>
          </a:p>
          <a:p>
            <a:pPr lvl="0" indent="0" marL="0">
              <a:buNone/>
            </a:pPr>
            <a:r>
              <a:rPr b="1"/>
              <a:t>Goal:</a:t>
            </a:r>
            <a:r>
              <a:rPr/>
              <a:t> Prepare you to critically engage with cutting-edge multi-omics research from UF and external investigators.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Joint Profiling: Metabolic Reprogramming in Pancreatic Cancer</a:t>
            </a:r>
          </a:p>
        </p:txBody>
      </p:sp>
      <p:pic>
        <p:nvPicPr>
          <p:cNvPr descr="figures/multimodal-pancreatic-cancer.jpg" id="0" name="Picture 1"/>
          <p:cNvPicPr>
            <a:picLocks noGrp="1" noChangeAspect="1"/>
          </p:cNvPicPr>
          <p:nvPr/>
        </p:nvPicPr>
        <p:blipFill>
          <a:blip r:embed="rId2"/>
          <a:stretch>
            <a:fillRect/>
          </a:stretch>
        </p:blipFill>
        <p:spPr bwMode="auto">
          <a:xfrm>
            <a:off x="3136900" y="1193800"/>
            <a:ext cx="287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Integrated spatial omics of metabolic reprogramming</a:t>
            </a:r>
          </a:p>
        </p:txBody>
      </p:sp>
      <p:sp>
        <p:nvSpPr>
          <p:cNvPr id="3" name="Content Placeholder 2"/>
          <p:cNvSpPr>
            <a:spLocks noGrp="1"/>
          </p:cNvSpPr>
          <p:nvPr>
            <p:ph idx="1"/>
          </p:nvPr>
        </p:nvSpPr>
        <p:spPr/>
        <p:txBody>
          <a:bodyPr/>
          <a:lstStyle/>
          <a:p>
            <a:pPr lvl="0" indent="0" marL="0">
              <a:buNone/>
            </a:pPr>
            <a:r>
              <a:rPr b="1"/>
              <a:t>Study design:</a:t>
            </a:r>
            <a:r>
              <a:rPr/>
              <a:t> Spatial metabolomics integrated with spatial transcriptomics and proteomics to map metabolic rewiring in pancreatic tumors.</a:t>
            </a:r>
          </a:p>
          <a:p>
            <a:pPr lvl="0" indent="0" marL="0">
              <a:buNone/>
            </a:pPr>
            <a:r>
              <a:rPr b="1"/>
              <a:t>Key findings (Panel A):</a:t>
            </a:r>
            <a:r>
              <a:rPr/>
              <a:t> - Serine/glycine metabolism enzymes (GLUL, GLS, ASNS) show spatially distinct expression in tumor vs stroma - Glutamate-derived pathways (GOT2, ALDH18A1) are heterogeneous within the tumor microenvironment</a:t>
            </a:r>
          </a:p>
          <a:p>
            <a:pPr lvl="0" indent="0" marL="0">
              <a:buNone/>
            </a:pPr>
            <a:r>
              <a:rPr b="1"/>
              <a:t>Key findings (Panels B-F):</a:t>
            </a:r>
            <a:r>
              <a:rPr/>
              <a:t> - Sequential metabolic pathways mapped spatially: arginine → ornithine → polyamines - Enzyme expression (ASL, ASS1, ODC1, SRM, SMS) corresponds to metabolite spatial distribution - Integration reveals metabolic compartmentalization between tumor, stroma, and immune regions</a:t>
            </a:r>
          </a:p>
          <a:p>
            <a:pPr lvl="0" indent="0" marL="0">
              <a:buNone/>
            </a:pPr>
            <a:r>
              <a:rPr b="1"/>
              <a:t>Takeaway:</a:t>
            </a:r>
            <a:r>
              <a:rPr/>
              <a:t> Spatial integration of metabolomics, transcriptomics, and proteomics maps metabolic reprogramming at cellular resolution. This reveals tumor-stroma metabolic crosstalk and identifies spatially restricted metabolic vulnerabilities for targeted therapy.</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Analysis vs Meta-Analysis</a:t>
            </a:r>
          </a:p>
        </p:txBody>
      </p:sp>
      <p:sp>
        <p:nvSpPr>
          <p:cNvPr id="3" name="Content Placeholder 2"/>
          <p:cNvSpPr>
            <a:spLocks noGrp="1"/>
          </p:cNvSpPr>
          <p:nvPr>
            <p:ph idx="1"/>
          </p:nvPr>
        </p:nvSpPr>
        <p:spPr/>
        <p:txBody>
          <a:bodyPr/>
          <a:lstStyle/>
          <a:p>
            <a:pPr lvl="0" indent="0" marL="0">
              <a:buNone/>
            </a:pPr>
            <a:r>
              <a:rPr b="1"/>
              <a:t>Meta-analysis:</a:t>
            </a:r>
            <a:r>
              <a:rPr/>
              <a:t> - Analyze each omics layer independently - Combine results post-analysis (e.g., pathway enrichment overlap) - Answers: “Do genomic and transcriptomic analyses independently support this pathway?”</a:t>
            </a:r>
          </a:p>
          <a:p>
            <a:pPr lvl="0" indent="0" marL="0">
              <a:buNone/>
            </a:pPr>
            <a:r>
              <a:rPr b="1"/>
              <a:t>Integrative analysis:</a:t>
            </a:r>
            <a:r>
              <a:rPr/>
              <a:t> - Joint statistical modeling across omics layers - Leverages cross-layer structure during analysis (e.g., latent factor models, network inference) - Answers: “Which latent factors or regulatory networks explain coordinated variation across layers?”</a:t>
            </a:r>
          </a:p>
          <a:p>
            <a:pPr lvl="0" indent="0" marL="0">
              <a:buNone/>
            </a:pPr>
            <a:r>
              <a:rPr b="1"/>
              <a:t>Why this distinction matters:</a:t>
            </a:r>
            <a:r>
              <a:rPr/>
              <a:t> - Integration can reveal cross-layer relationships invisible to separate analyses - But integration requires stronger assumptions and careful interpretation - Different methods suit different biological questions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Two Analytical Paradigms for Integration</a:t>
            </a:r>
          </a:p>
        </p:txBody>
      </p:sp>
      <p:pic>
        <p:nvPicPr>
          <p:cNvPr descr="figures/integration-approaches.png" id="0" name="Picture 1"/>
          <p:cNvPicPr>
            <a:picLocks noGrp="1" noChangeAspect="1"/>
          </p:cNvPicPr>
          <p:nvPr/>
        </p:nvPicPr>
        <p:blipFill>
          <a:blip r:embed="rId2"/>
          <a:stretch>
            <a:fillRect/>
          </a:stretch>
        </p:blipFill>
        <p:spPr bwMode="auto">
          <a:xfrm>
            <a:off x="2438400" y="1193800"/>
            <a:ext cx="4267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Multi-omics integration strategies for different goals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Sample-Focused Integration</a:t>
            </a:r>
            <a:r>
              <a:rPr/>
              <a:t> - </a:t>
            </a:r>
            <a:r>
              <a:rPr b="1"/>
              <a:t>Goal:</a:t>
            </a:r>
            <a:r>
              <a:rPr/>
              <a:t> Group samples into subtypes - </a:t>
            </a:r>
            <a:r>
              <a:rPr b="1"/>
              <a:t>Unit of analysis:</a:t>
            </a:r>
            <a:r>
              <a:rPr/>
              <a:t> Patients/samples - </a:t>
            </a:r>
            <a:r>
              <a:rPr b="1"/>
              <a:t>Output:</a:t>
            </a:r>
            <a:r>
              <a:rPr/>
              <a:t> Molecular classifications - </a:t>
            </a:r>
            <a:r>
              <a:rPr b="1"/>
              <a:t>Example:</a:t>
            </a:r>
            <a:r>
              <a:rPr/>
              <a:t> Multi-omics cancer subtyping - </a:t>
            </a:r>
            <a:r>
              <a:rPr b="1"/>
              <a:t>Methods:</a:t>
            </a:r>
            <a:r>
              <a:rPr/>
              <a:t> Consensus clustering, similarity network fusion</a:t>
            </a:r>
          </a:p>
        </p:txBody>
      </p:sp>
      <p:sp>
        <p:nvSpPr>
          <p:cNvPr id="4" name="Content Placeholder 3"/>
          <p:cNvSpPr>
            <a:spLocks noGrp="1"/>
          </p:cNvSpPr>
          <p:nvPr>
            <p:ph idx="2" sz="half"/>
          </p:nvPr>
        </p:nvSpPr>
        <p:spPr/>
        <p:txBody>
          <a:bodyPr/>
          <a:lstStyle/>
          <a:p>
            <a:pPr lvl="0" indent="0" marL="0">
              <a:buNone/>
            </a:pPr>
            <a:r>
              <a:rPr b="1"/>
              <a:t>Feature-Focused Integration</a:t>
            </a:r>
            <a:r>
              <a:rPr/>
              <a:t> - </a:t>
            </a:r>
            <a:r>
              <a:rPr b="1"/>
              <a:t>Goal:</a:t>
            </a:r>
            <a:r>
              <a:rPr/>
              <a:t> Infer regulatory mechanisms - </a:t>
            </a:r>
            <a:r>
              <a:rPr b="1"/>
              <a:t>Unit of analysis:</a:t>
            </a:r>
            <a:r>
              <a:rPr/>
              <a:t> Genes, proteins, metabolites - </a:t>
            </a:r>
            <a:r>
              <a:rPr b="1"/>
              <a:t>Output:</a:t>
            </a:r>
            <a:r>
              <a:rPr/>
              <a:t> Networks, regulatory programs - </a:t>
            </a:r>
            <a:r>
              <a:rPr b="1"/>
              <a:t>Example:</a:t>
            </a:r>
            <a:r>
              <a:rPr/>
              <a:t> Multi-layer gene regulatory networks - </a:t>
            </a:r>
            <a:r>
              <a:rPr b="1"/>
              <a:t>Methods:</a:t>
            </a:r>
            <a:r>
              <a:rPr/>
              <a:t> Network inference, factor analysis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Sample-Focused Integration: Molecular Subtyping</a:t>
            </a:r>
          </a:p>
        </p:txBody>
      </p:sp>
      <p:pic>
        <p:nvPicPr>
          <p:cNvPr descr="figures/sample-focused-clustering.png" id="0" name="Picture 1"/>
          <p:cNvPicPr>
            <a:picLocks noGrp="1" noChangeAspect="1"/>
          </p:cNvPicPr>
          <p:nvPr/>
        </p:nvPicPr>
        <p:blipFill>
          <a:blip r:embed="rId2"/>
          <a:stretch>
            <a:fillRect/>
          </a:stretch>
        </p:blipFill>
        <p:spPr bwMode="auto">
          <a:xfrm>
            <a:off x="3238500" y="1193800"/>
            <a:ext cx="2667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Multi-omics clustering identifies glioma subtypes with clinical relevance</a:t>
            </a:r>
          </a:p>
        </p:txBody>
      </p:sp>
      <p:sp>
        <p:nvSpPr>
          <p:cNvPr id="3" name="Content Placeholder 2"/>
          <p:cNvSpPr>
            <a:spLocks noGrp="1"/>
          </p:cNvSpPr>
          <p:nvPr>
            <p:ph idx="1"/>
          </p:nvPr>
        </p:nvSpPr>
        <p:spPr/>
        <p:txBody>
          <a:bodyPr/>
          <a:lstStyle/>
          <a:p>
            <a:pPr lvl="0" indent="0" marL="0">
              <a:buNone/>
            </a:pPr>
            <a:r>
              <a:rPr b="1"/>
              <a:t>Analytical approach:</a:t>
            </a:r>
            <a:r>
              <a:rPr/>
              <a:t> Consensus clustering integrating mRNA, lncRNA, miRNA, DNA methylation, and mutation profiles to classify glioma patients.</a:t>
            </a:r>
          </a:p>
          <a:p>
            <a:pPr lvl="0" indent="0" marL="0">
              <a:buNone/>
            </a:pPr>
            <a:r>
              <a:rPr b="1"/>
              <a:t>Key findings:</a:t>
            </a:r>
            <a:r>
              <a:rPr/>
              <a:t> - Three molecular subtypes identified with distinct multi-omics signatures (panels A-C) - Subtypes show significantly different survival outcomes (panel D) - Integration provides stronger prognostic stratification than single-omics classification</a:t>
            </a:r>
          </a:p>
          <a:p>
            <a:pPr lvl="0" indent="0" marL="0">
              <a:buNone/>
            </a:pPr>
            <a:r>
              <a:rPr b="1"/>
              <a:t>Takeaway:</a:t>
            </a:r>
            <a:r>
              <a:rPr/>
              <a:t> Sample-focused integration groups patients into clinically meaningful subtypes by leveraging complementary information across omics layers. This approach is critical for precision medicine—identifying which patients will benefit from specific therapies.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Feature-Focused Integration: Regulatory Networks</a:t>
            </a:r>
          </a:p>
        </p:txBody>
      </p:sp>
      <p:pic>
        <p:nvPicPr>
          <p:cNvPr descr="figures/scenic-melanoma-regulatory-network.png" id="0" name="Picture 1"/>
          <p:cNvPicPr>
            <a:picLocks noGrp="1" noChangeAspect="1"/>
          </p:cNvPicPr>
          <p:nvPr/>
        </p:nvPicPr>
        <p:blipFill>
          <a:blip r:embed="rId2"/>
          <a:stretch>
            <a:fillRect/>
          </a:stretch>
        </p:blipFill>
        <p:spPr bwMode="auto">
          <a:xfrm>
            <a:off x="3187700" y="1193800"/>
            <a:ext cx="2768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SCENIC infers TF regulatory networks from multi-omics data</a:t>
            </a:r>
          </a:p>
        </p:txBody>
      </p:sp>
      <p:sp>
        <p:nvSpPr>
          <p:cNvPr id="3" name="Content Placeholder 2"/>
          <p:cNvSpPr>
            <a:spLocks noGrp="1"/>
          </p:cNvSpPr>
          <p:nvPr>
            <p:ph idx="1"/>
          </p:nvPr>
        </p:nvSpPr>
        <p:spPr/>
        <p:txBody>
          <a:bodyPr/>
          <a:lstStyle/>
          <a:p>
            <a:pPr lvl="0" indent="0" marL="0">
              <a:buNone/>
            </a:pPr>
            <a:r>
              <a:rPr b="1"/>
              <a:t>Analytical approach:</a:t>
            </a:r>
            <a:r>
              <a:rPr/>
              <a:t> SCENIC integrates scRNA-seq with TF motif analysis and ATAC-seq chromatin accessibility to infer gene regulatory networks governing melanoma cell states.</a:t>
            </a:r>
          </a:p>
          <a:p>
            <a:pPr lvl="0" indent="0" marL="0">
              <a:buNone/>
            </a:pPr>
            <a:r>
              <a:rPr b="1"/>
              <a:t>Key findings:</a:t>
            </a:r>
            <a:r>
              <a:rPr/>
              <a:t> - </a:t>
            </a:r>
            <a:r>
              <a:rPr b="1"/>
              <a:t>Panel a:</a:t>
            </a:r>
            <a:r>
              <a:rPr/>
              <a:t> Regulon activity heatmap reveals TF programs distinguishing melanocytic, intermediate, and mesenchymal states - </a:t>
            </a:r>
            <a:r>
              <a:rPr b="1"/>
              <a:t>Panel b:</a:t>
            </a:r>
            <a:r>
              <a:rPr/>
              <a:t> UMAP based on regulon activities (not genes) separates intermediate state—regulatory programs define cell identity - </a:t>
            </a:r>
            <a:r>
              <a:rPr b="1"/>
              <a:t>Panel c:</a:t>
            </a:r>
            <a:r>
              <a:rPr/>
              <a:t> ATAC-seq validates that predicted TF binding sites are accessible in the corresponding cell states</a:t>
            </a:r>
          </a:p>
          <a:p>
            <a:pPr lvl="0" indent="0" marL="0">
              <a:buNone/>
            </a:pPr>
            <a:r>
              <a:rPr b="1"/>
              <a:t>Takeaway:</a:t>
            </a:r>
            <a:r>
              <a:rPr/>
              <a:t> Feature-focused integration identifies </a:t>
            </a:r>
            <a:r>
              <a:rPr i="1"/>
              <a:t>mechanisms</a:t>
            </a:r>
            <a:r>
              <a:rPr/>
              <a:t>—which transcription factors regulate cell state transitions and how chromatin accessibility enables this regulation. This analysis reveals the regulatory logic connecting epigenomics to transcriptomics, impossible to capture from either layer alone.</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Challenges in Multi-Omics Integration</a:t>
            </a:r>
          </a:p>
        </p:txBody>
      </p:sp>
      <p:sp>
        <p:nvSpPr>
          <p:cNvPr id="3" name="Content Placeholder 2"/>
          <p:cNvSpPr>
            <a:spLocks noGrp="1"/>
          </p:cNvSpPr>
          <p:nvPr>
            <p:ph idx="1"/>
          </p:nvPr>
        </p:nvSpPr>
        <p:spPr/>
        <p:txBody>
          <a:bodyPr/>
          <a:lstStyle/>
          <a:p>
            <a:pPr lvl="0" indent="0" marL="0">
              <a:buNone/>
            </a:pPr>
            <a:r>
              <a:rPr/>
              <a:t>Having established what multi-omics can reveal, we now consider practical challenges that shape study design and interpretation—challenges that our upcoming speakers will address in their research.</a:t>
            </a:r>
          </a:p>
          <a:p>
            <a:pPr lvl="0" indent="0" marL="0">
              <a:buNone/>
            </a:pPr>
            <a:r>
              <a:rPr b="1"/>
              <a:t>Key challenges:</a:t>
            </a:r>
          </a:p>
          <a:p>
            <a:pPr lvl="0" indent="-342900" marL="342900">
              <a:buAutoNum type="arabicPeriod"/>
            </a:pPr>
            <a:r>
              <a:rPr b="1"/>
              <a:t>Layer-to-layer discordance</a:t>
            </a:r>
            <a:r>
              <a:rPr/>
              <a:t> is often the biological signal, not measurement error</a:t>
            </a:r>
          </a:p>
          <a:p>
            <a:pPr lvl="0" indent="-342900" marL="342900">
              <a:buAutoNum type="arabicPeriod"/>
            </a:pPr>
            <a:r>
              <a:rPr b="1"/>
              <a:t>Missing data</a:t>
            </a:r>
            <a:r>
              <a:rPr/>
              <a:t> across layers complicates integration and forces modeling assumptions</a:t>
            </a:r>
          </a:p>
          <a:p>
            <a:pPr lvl="0" indent="-342900" marL="342900">
              <a:buAutoNum type="arabicPeriod"/>
            </a:pPr>
            <a:r>
              <a:rPr b="1"/>
              <a:t>Batch effects and technical variation</a:t>
            </a:r>
            <a:r>
              <a:rPr/>
              <a:t> differ across platforms</a:t>
            </a:r>
          </a:p>
          <a:p>
            <a:pPr lvl="0" indent="-342900" marL="342900">
              <a:buAutoNum type="arabicPeriod"/>
            </a:pPr>
            <a:r>
              <a:rPr b="1"/>
              <a:t>Interpretability</a:t>
            </a:r>
            <a:r>
              <a:rPr/>
              <a:t> decreases as model complexity increases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Discordance Across Layers: Signal or Noise?</a:t>
            </a:r>
          </a:p>
        </p:txBody>
      </p:sp>
      <p:sp>
        <p:nvSpPr>
          <p:cNvPr id="3" name="Content Placeholder 2"/>
          <p:cNvSpPr>
            <a:spLocks noGrp="1"/>
          </p:cNvSpPr>
          <p:nvPr>
            <p:ph idx="1"/>
          </p:nvPr>
        </p:nvSpPr>
        <p:spPr/>
        <p:txBody>
          <a:bodyPr/>
          <a:lstStyle/>
          <a:p>
            <a:pPr lvl="0" indent="0" marL="0">
              <a:buNone/>
            </a:pPr>
            <a:r>
              <a:rPr b="1"/>
              <a:t>Common observations:</a:t>
            </a:r>
            <a:r>
              <a:rPr/>
              <a:t> - RNA–protein correlation is often modest (ρ ~ 0.4–0.6) - Open chromatin without gene expression - Metabolic shifts without transcriptional changes</a:t>
            </a:r>
          </a:p>
          <a:p>
            <a:pPr lvl="0" indent="0" marL="0">
              <a:buNone/>
            </a:pPr>
            <a:r>
              <a:rPr b="1"/>
              <a:t>Critical reframing:</a:t>
            </a:r>
            <a:r>
              <a:rPr/>
              <a:t> &gt; Disagreement across omics layers is often the biological signal—revealing post-transcriptional regulation, protein stability effects, and metabolic control of gene expression.</a:t>
            </a:r>
          </a:p>
          <a:p>
            <a:pPr lvl="0" indent="0" marL="0">
              <a:buNone/>
            </a:pPr>
            <a:r>
              <a:rPr b="1"/>
              <a:t>Example revisited:</a:t>
            </a:r>
            <a:r>
              <a:rPr/>
              <a:t> HER2 protein positivity without RNA overexpression indicates post-transcriptional or protein stability mechanisms, creating distinct therapeutic vulnerabilities.</a:t>
            </a:r>
          </a:p>
          <a:p>
            <a:pPr lvl="0" indent="0" marL="0">
              <a:buNone/>
            </a:pPr>
            <a:r>
              <a:rPr b="1"/>
              <a:t>Implication:</a:t>
            </a:r>
            <a:r>
              <a:rPr/>
              <a:t> Integration methods must distinguish biological discordance from technical noise.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Missing Data in Multi-Omics</a:t>
            </a:r>
          </a:p>
        </p:txBody>
      </p:sp>
      <p:sp>
        <p:nvSpPr>
          <p:cNvPr id="3" name="Content Placeholder 2"/>
          <p:cNvSpPr>
            <a:spLocks noGrp="1"/>
          </p:cNvSpPr>
          <p:nvPr>
            <p:ph idx="1"/>
          </p:nvPr>
        </p:nvSpPr>
        <p:spPr/>
        <p:txBody>
          <a:bodyPr/>
          <a:lstStyle/>
          <a:p>
            <a:pPr lvl="0" indent="0" marL="0">
              <a:buNone/>
            </a:pPr>
            <a:r>
              <a:rPr b="1"/>
              <a:t>Types of missingness:</a:t>
            </a:r>
            <a:r>
              <a:rPr/>
              <a:t> - </a:t>
            </a:r>
            <a:r>
              <a:rPr b="1"/>
              <a:t>Missing by design:</a:t>
            </a:r>
            <a:r>
              <a:rPr/>
              <a:t> Not all samples profiled on all platforms (cost, sample limitations) - </a:t>
            </a:r>
            <a:r>
              <a:rPr b="1"/>
              <a:t>Missing not at random:</a:t>
            </a:r>
            <a:r>
              <a:rPr/>
              <a:t> Low-abundance proteins/metabolites drop out; depends on biology - </a:t>
            </a:r>
            <a:r>
              <a:rPr b="1"/>
              <a:t>Platform-specific dropout:</a:t>
            </a:r>
            <a:r>
              <a:rPr/>
              <a:t> Single-cell RNA-seq has high zeros; proteomics misses low-abundance proteins</a:t>
            </a:r>
          </a:p>
          <a:p>
            <a:pPr lvl="0" indent="0" marL="0">
              <a:buNone/>
            </a:pPr>
            <a:r>
              <a:rPr b="1"/>
              <a:t>Why missingness matters:</a:t>
            </a:r>
            <a:r>
              <a:rPr/>
              <a:t> - Breaks naïve integration methods (e.g., correlation-based approaches) - Requires careful imputation or missingness-aware models - Limits interpretation: Is a feature absent or undetected?</a:t>
            </a:r>
          </a:p>
          <a:p>
            <a:pPr lvl="0" indent="0" marL="0">
              <a:buNone/>
            </a:pPr>
            <a:r>
              <a:rPr b="1"/>
              <a:t>Takeaway:</a:t>
            </a:r>
            <a:r>
              <a:rPr/>
              <a:t> Missing data is a fundamental challenge in multi-omics. Upcoming speakers will discuss how they address missingness in their integration workflows.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the Multi-Omics Integration Series</a:t>
            </a:r>
          </a:p>
        </p:txBody>
      </p:sp>
      <p:sp>
        <p:nvSpPr>
          <p:cNvPr id="3" name="Content Placeholder 2"/>
          <p:cNvSpPr>
            <a:spLocks noGrp="1"/>
          </p:cNvSpPr>
          <p:nvPr>
            <p:ph idx="1"/>
          </p:nvPr>
        </p:nvSpPr>
        <p:spPr/>
        <p:txBody>
          <a:bodyPr/>
          <a:lstStyle/>
          <a:p>
            <a:pPr lvl="0" indent="0" marL="0">
              <a:buNone/>
            </a:pPr>
            <a:r>
              <a:rPr b="1"/>
              <a:t>What we’ve established today:</a:t>
            </a:r>
            <a:r>
              <a:rPr/>
              <a:t> - Each omics layer captures a distinct biological view—integration is required to understand regulation and function - Study design choices (parallel vs joint profiling) shape biological questions and analytical approaches - Analytical paradigms (sample-focused vs feature-focused) serve different goals: classification vs mechanism - Challenges like layer-to-layer discordance and missing data are inherent to multi-omics biology</a:t>
            </a:r>
          </a:p>
          <a:p>
            <a:pPr lvl="0" indent="0" marL="0">
              <a:buNone/>
            </a:pPr>
            <a:r>
              <a:rPr b="1"/>
              <a:t>Looking ahead in this series:</a:t>
            </a:r>
            <a:r>
              <a:rPr/>
              <a:t> - UF and external researchers will present cutting-edge multi-omics methods and applications - You’ll see how investigators address the challenges discussed today in real-world contexts - We’ll explore advanced integration methods, single-cell/spatial multi-omics, and clinical translation</a:t>
            </a:r>
          </a:p>
          <a:p>
            <a:pPr lvl="0" indent="0" marL="0">
              <a:buNone/>
            </a:pPr>
            <a:r>
              <a:rPr b="1"/>
              <a:t>Questions to carry forward:</a:t>
            </a:r>
            <a:r>
              <a:rPr/>
              <a:t> How do we distinguish biological signal from technical noise across layers? When should we integrate vs analyze separately? How do we make multi-omics findings actionable?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Is Multi-Omics Integration?</a:t>
            </a:r>
          </a:p>
        </p:txBody>
      </p:sp>
      <p:sp>
        <p:nvSpPr>
          <p:cNvPr id="4" name="Text Placeholder 3"/>
          <p:cNvSpPr>
            <a:spLocks noGrp="1"/>
          </p:cNvSpPr>
          <p:nvPr>
            <p:ph idx="2" sz="half" type="body"/>
          </p:nvPr>
        </p:nvSpPr>
        <p:spPr/>
        <p:txBody>
          <a:bodyPr/>
          <a:lstStyle/>
          <a:p>
            <a:pPr lvl="0" indent="0" marL="1270000">
              <a:buNone/>
            </a:pPr>
            <a:r>
              <a:rPr sz="2000" b="1"/>
              <a:t>Multi-omics integration</a:t>
            </a:r>
            <a:r>
              <a:rPr sz="2000"/>
              <a:t> combines measurements from multiple molecular layers of the same biological system to reveal regulatory relationships, functional states, and disease mechanisms invisible to single-layer analysis.</a:t>
            </a:r>
          </a:p>
          <a:p>
            <a:pPr lvl="0" indent="0" marL="0">
              <a:buNone/>
            </a:pPr>
            <a:r>
              <a:rPr b="1"/>
              <a:t>Central principle:</a:t>
            </a:r>
            <a:r>
              <a:rPr/>
              <a:t> Biological regulation operates across molecular layers—each omics modality captures one view of this connected system.</a:t>
            </a:r>
          </a:p>
        </p:txBody>
      </p:sp>
      <p:pic>
        <p:nvPicPr>
          <p:cNvPr descr="figures/multi-omics-overview.jp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Conceptual overview of multi-omics data types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Questions and Discussion</a:t>
            </a:r>
          </a:p>
        </p:txBody>
      </p:sp>
      <p:sp>
        <p:nvSpPr>
          <p:cNvPr id="3" name="Content Placeholder 2"/>
          <p:cNvSpPr>
            <a:spLocks noGrp="1"/>
          </p:cNvSpPr>
          <p:nvPr>
            <p:ph idx="1"/>
          </p:nvPr>
        </p:nvSpPr>
        <p:spPr/>
        <p:txBody>
          <a:bodyPr/>
          <a:lstStyle/>
          <a:p>
            <a:pPr lvl="0" indent="0" marL="0">
              <a:buNone/>
            </a:pPr>
            <a:r>
              <a:rPr/>
              <a:t>What questions do you have about multi-omics concepts, study designs, or analytical approaches?</a:t>
            </a:r>
          </a:p>
          <a:p>
            <a:pPr lvl="0" indent="0" marL="0">
              <a:buNone/>
            </a:pPr>
            <a:r>
              <a:rPr/>
              <a:t>What multi-omics applications are most relevant to your research?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Multi-Layered Biology of Cells</a:t>
            </a:r>
          </a:p>
        </p:txBody>
      </p:sp>
      <p:pic>
        <p:nvPicPr>
          <p:cNvPr descr="figures/central-dogma-multilayer.png" id="0" name="Picture 1"/>
          <p:cNvPicPr>
            <a:picLocks noGrp="1" noChangeAspect="1"/>
          </p:cNvPicPr>
          <p:nvPr/>
        </p:nvPicPr>
        <p:blipFill>
          <a:blip r:embed="rId2"/>
          <a:stretch>
            <a:fillRect/>
          </a:stretch>
        </p:blipFill>
        <p:spPr bwMode="auto">
          <a:xfrm>
            <a:off x="2146300" y="1193800"/>
            <a:ext cx="4851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Multi-layer information flow from genome to metabolome</a:t>
            </a:r>
          </a:p>
        </p:txBody>
      </p:sp>
      <p:sp>
        <p:nvSpPr>
          <p:cNvPr id="3" name="Content Placeholder 2"/>
          <p:cNvSpPr>
            <a:spLocks noGrp="1"/>
          </p:cNvSpPr>
          <p:nvPr>
            <p:ph idx="1"/>
          </p:nvPr>
        </p:nvSpPr>
        <p:spPr/>
        <p:txBody>
          <a:bodyPr/>
          <a:lstStyle/>
          <a:p>
            <a:pPr lvl="0" indent="0" marL="0">
              <a:buNone/>
            </a:pPr>
            <a:r>
              <a:rPr b="1"/>
              <a:t>Genome → Epigenome → Transcriptome → Proteome → Metabolome</a:t>
            </a:r>
          </a:p>
          <a:p>
            <a:pPr lvl="0"/>
            <a:r>
              <a:rPr/>
              <a:t>Each layer represents a different level of biological organization</a:t>
            </a:r>
          </a:p>
          <a:p>
            <a:pPr lvl="0"/>
            <a:r>
              <a:rPr/>
              <a:t>Regulation flows across layers but is not strictly linear</a:t>
            </a:r>
          </a:p>
          <a:p>
            <a:pPr lvl="0"/>
            <a:r>
              <a:rPr/>
              <a:t>Feedback loops and post-transcriptional control create complex layer-to-layer relationships</a:t>
            </a:r>
          </a:p>
          <a:p>
            <a:pPr lvl="0" indent="0" marL="0">
              <a:buNone/>
            </a:pPr>
            <a:r>
              <a:rPr b="1"/>
              <a:t>Why multi-omics?</a:t>
            </a:r>
            <a:r>
              <a:rPr/>
              <a:t> Single-layer measurements answer “what is present?” Multi-omics answers “what is active, regulated, and functional?”</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Genomics: The Blueprint</a:t>
            </a:r>
          </a:p>
        </p:txBody>
      </p:sp>
      <p:sp>
        <p:nvSpPr>
          <p:cNvPr id="4" name="Text Placeholder 3"/>
          <p:cNvSpPr>
            <a:spLocks noGrp="1"/>
          </p:cNvSpPr>
          <p:nvPr>
            <p:ph idx="2" sz="half" type="body"/>
          </p:nvPr>
        </p:nvSpPr>
        <p:spPr/>
        <p:txBody>
          <a:bodyPr/>
          <a:lstStyle/>
          <a:p>
            <a:pPr lvl="0" indent="0" marL="0">
              <a:buNone/>
            </a:pPr>
            <a:r>
              <a:rPr b="1"/>
              <a:t>What it measures:</a:t>
            </a:r>
            <a:r>
              <a:rPr/>
              <a:t> DNA sequence variation including germline and somatic mutations, copy number alterations, and structural rearrangements</a:t>
            </a:r>
          </a:p>
          <a:p>
            <a:pPr lvl="0" indent="0" marL="0">
              <a:buNone/>
            </a:pPr>
            <a:r>
              <a:rPr b="1"/>
              <a:t>Common technologies:</a:t>
            </a:r>
            <a:r>
              <a:rPr/>
              <a:t> - Whole-genome sequencing (WGS) - Whole-exome sequencing (WES) - Targeted gene panels</a:t>
            </a:r>
          </a:p>
        </p:txBody>
      </p:sp>
      <p:pic>
        <p:nvPicPr>
          <p:cNvPr descr="figures/genomics-technologies.png" id="0" name="Picture 1"/>
          <p:cNvPicPr>
            <a:picLocks noGrp="1" noChangeAspect="1"/>
          </p:cNvPicPr>
          <p:nvPr/>
        </p:nvPicPr>
        <p:blipFill>
          <a:blip r:embed="rId2"/>
          <a:stretch>
            <a:fillRect/>
          </a:stretch>
        </p:blipFill>
        <p:spPr bwMode="auto">
          <a:xfrm>
            <a:off x="3568700" y="482600"/>
            <a:ext cx="5105400" cy="332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Genomics technology comparison across platforms and study designs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Mapping Drivers and Vulnerabilities</a:t>
            </a:r>
          </a:p>
        </p:txBody>
      </p:sp>
      <p:pic>
        <p:nvPicPr>
          <p:cNvPr descr="figures/tcga-mutation-landscape.png" id="0" name="Picture 1"/>
          <p:cNvPicPr>
            <a:picLocks noGrp="1" noChangeAspect="1"/>
          </p:cNvPicPr>
          <p:nvPr/>
        </p:nvPicPr>
        <p:blipFill>
          <a:blip r:embed="rId2"/>
          <a:stretch>
            <a:fillRect/>
          </a:stretch>
        </p:blipFill>
        <p:spPr bwMode="auto">
          <a:xfrm>
            <a:off x="2641600" y="1193800"/>
            <a:ext cx="386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 pan-cancer mutation landscape</a:t>
            </a:r>
          </a:p>
        </p:txBody>
      </p:sp>
      <p:sp>
        <p:nvSpPr>
          <p:cNvPr id="3" name="Content Placeholder 2"/>
          <p:cNvSpPr>
            <a:spLocks noGrp="1"/>
          </p:cNvSpPr>
          <p:nvPr>
            <p:ph idx="1"/>
          </p:nvPr>
        </p:nvSpPr>
        <p:spPr/>
        <p:txBody>
          <a:bodyPr/>
          <a:lstStyle/>
          <a:p>
            <a:pPr lvl="0" indent="0" marL="0">
              <a:buNone/>
            </a:pPr>
            <a:r>
              <a:rPr b="1"/>
              <a:t>Key insight:</a:t>
            </a:r>
            <a:r>
              <a:rPr/>
              <a:t> Genomics identifies recurrent driver alterations across cancer types and reveals mutation mechanisms (point mutations, amplifications, deletions).</a:t>
            </a:r>
          </a:p>
          <a:p>
            <a:pPr lvl="0" indent="0" marL="0">
              <a:buNone/>
            </a:pPr>
            <a:r>
              <a:rPr b="1"/>
              <a:t>What genomics tells us:</a:t>
            </a:r>
            <a:r>
              <a:rPr/>
              <a:t> - Cancer susceptibility and clonal evolution - Targetable alterations and resistance mechanisms</a:t>
            </a:r>
          </a:p>
          <a:p>
            <a:pPr lvl="0" indent="0" marL="0">
              <a:buNone/>
            </a:pPr>
            <a:r>
              <a:rPr b="1"/>
              <a:t>What it doesn’t tell us:</a:t>
            </a:r>
            <a:r>
              <a:rPr/>
              <a:t> Whether mutated pathways are transcriptionally active, whether proteins are expressed, or how the regulatory environment shapes phenotype.</a:t>
            </a:r>
          </a:p>
          <a:p>
            <a:pPr lvl="0" indent="0" marL="0">
              <a:buNone/>
            </a:pPr>
            <a:r>
              <a:rPr b="1"/>
              <a:t>Takeaway:</a:t>
            </a:r>
            <a:r>
              <a:rPr/>
              <a:t> Genomics defines potential—integration with other layers reveals realized biology.</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Epigenomics: The Regulatory Layer</a:t>
            </a:r>
          </a:p>
        </p:txBody>
      </p:sp>
      <p:sp>
        <p:nvSpPr>
          <p:cNvPr id="4" name="Text Placeholder 3"/>
          <p:cNvSpPr>
            <a:spLocks noGrp="1"/>
          </p:cNvSpPr>
          <p:nvPr>
            <p:ph idx="2" sz="half" type="body"/>
          </p:nvPr>
        </p:nvSpPr>
        <p:spPr/>
        <p:txBody>
          <a:bodyPr/>
          <a:lstStyle/>
          <a:p>
            <a:pPr lvl="0" indent="0" marL="0">
              <a:buNone/>
            </a:pPr>
            <a:r>
              <a:rPr b="1"/>
              <a:t>What it measures:</a:t>
            </a:r>
            <a:r>
              <a:rPr/>
              <a:t> Chromatin state and DNA modifications that control gene accessibility without altering DNA sequence</a:t>
            </a:r>
          </a:p>
          <a:p>
            <a:pPr lvl="0" indent="0" marL="0">
              <a:buNone/>
            </a:pPr>
            <a:r>
              <a:rPr b="1"/>
              <a:t>Common technologies:</a:t>
            </a:r>
            <a:r>
              <a:rPr/>
              <a:t> - ATAC-seq (chromatin accessibility) - ChIP-seq / CUT&amp;RUN (transcription factor binding, histone modifications) - Bisulfite sequencing (DNA methylation: WGBS, RRBS)</a:t>
            </a:r>
          </a:p>
        </p:txBody>
      </p:sp>
      <p:pic>
        <p:nvPicPr>
          <p:cNvPr descr="figures/epigenomics-assays.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Epigenomics assay types and their biological readouts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Mechanisms of Transcriptional Control</a:t>
            </a:r>
          </a:p>
        </p:txBody>
      </p:sp>
      <p:pic>
        <p:nvPicPr>
          <p:cNvPr descr="figures/cimp-colorectal.png" id="0" name="Picture 1"/>
          <p:cNvPicPr>
            <a:picLocks noGrp="1" noChangeAspect="1"/>
          </p:cNvPicPr>
          <p:nvPr/>
        </p:nvPicPr>
        <p:blipFill>
          <a:blip r:embed="rId2"/>
          <a:stretch>
            <a:fillRect/>
          </a:stretch>
        </p:blipFill>
        <p:spPr bwMode="auto">
          <a:xfrm>
            <a:off x="3365500" y="1193800"/>
            <a:ext cx="2413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CpG island methylator phenotype in colorectal cancer</a:t>
            </a:r>
          </a:p>
        </p:txBody>
      </p:sp>
      <p:sp>
        <p:nvSpPr>
          <p:cNvPr id="3" name="Content Placeholder 2"/>
          <p:cNvSpPr>
            <a:spLocks noGrp="1"/>
          </p:cNvSpPr>
          <p:nvPr>
            <p:ph idx="1"/>
          </p:nvPr>
        </p:nvSpPr>
        <p:spPr/>
        <p:txBody>
          <a:bodyPr/>
          <a:lstStyle/>
          <a:p>
            <a:pPr lvl="0" indent="0" marL="0">
              <a:buNone/>
            </a:pPr>
            <a:r>
              <a:rPr b="1"/>
              <a:t>Key insight:</a:t>
            </a:r>
            <a:r>
              <a:rPr/>
              <a:t> DNA methylation at CpG islands can silence tumor suppressors independently of mutation, defining distinct molecular and clinical subtypes.</a:t>
            </a:r>
          </a:p>
          <a:p>
            <a:pPr lvl="0" indent="0" marL="0">
              <a:buNone/>
            </a:pPr>
            <a:r>
              <a:rPr b="1"/>
              <a:t>What epigenomics tells us:</a:t>
            </a:r>
            <a:r>
              <a:rPr/>
              <a:t> - Which genes are poised for expression vs silenced - Cell identity and lineage commitment - Regulatory mechanisms underlying phenotype switching</a:t>
            </a:r>
          </a:p>
          <a:p>
            <a:pPr lvl="0" indent="0" marL="0">
              <a:buNone/>
            </a:pPr>
            <a:r>
              <a:rPr b="1"/>
              <a:t>Takeaway:</a:t>
            </a:r>
            <a:r>
              <a:rPr/>
              <a:t> Epigenomics reveals </a:t>
            </a:r>
            <a:r>
              <a:rPr i="1"/>
              <a:t>regulatory potential</a:t>
            </a:r>
            <a:r>
              <a:rPr/>
              <a:t>—which parts of the genome are accessible and how transcription factors can act. Integration with transcriptomics distinguishes potential from realized activity.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Transcriptomics: Active Gene Expression</a:t>
            </a:r>
          </a:p>
        </p:txBody>
      </p:sp>
      <p:sp>
        <p:nvSpPr>
          <p:cNvPr id="4" name="Text Placeholder 3"/>
          <p:cNvSpPr>
            <a:spLocks noGrp="1"/>
          </p:cNvSpPr>
          <p:nvPr>
            <p:ph idx="2" sz="half" type="body"/>
          </p:nvPr>
        </p:nvSpPr>
        <p:spPr/>
        <p:txBody>
          <a:bodyPr/>
          <a:lstStyle/>
          <a:p>
            <a:pPr lvl="0" indent="0" marL="0">
              <a:buNone/>
            </a:pPr>
            <a:r>
              <a:rPr b="1"/>
              <a:t>What it measures:</a:t>
            </a:r>
            <a:r>
              <a:rPr/>
              <a:t> RNA abundance reflecting active transcriptional programs</a:t>
            </a:r>
          </a:p>
          <a:p>
            <a:pPr lvl="0" indent="0" marL="0">
              <a:buNone/>
            </a:pPr>
            <a:r>
              <a:rPr b="1"/>
              <a:t>Common technologies:</a:t>
            </a:r>
            <a:r>
              <a:rPr/>
              <a:t> - Bulk RNA-seq (population average) - Single-cell RNA-seq (cell-level resolution) - Spatial transcriptomics (tissue architecture)</a:t>
            </a:r>
          </a:p>
        </p:txBody>
      </p:sp>
      <p:pic>
        <p:nvPicPr>
          <p:cNvPr descr="figures/transcriptomics-technologies.png" id="0" name="Picture 1"/>
          <p:cNvPicPr>
            <a:picLocks noGrp="1" noChangeAspect="1"/>
          </p:cNvPicPr>
          <p:nvPr/>
        </p:nvPicPr>
        <p:blipFill>
          <a:blip r:embed="rId2"/>
          <a:stretch>
            <a:fillRect/>
          </a:stretch>
        </p:blipFill>
        <p:spPr bwMode="auto">
          <a:xfrm>
            <a:off x="3822700" y="203200"/>
            <a:ext cx="4597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Transcriptomics technology comparison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dcterms:created xsi:type="dcterms:W3CDTF">2026-02-05T03:11:33Z</dcterms:created>
  <dcterms:modified xsi:type="dcterms:W3CDTF">2026-02-05T03:11:33Z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